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07" r:id="rId1"/>
  </p:sldMasterIdLst>
  <p:notesMasterIdLst>
    <p:notesMasterId r:id="rId8"/>
  </p:notesMasterIdLst>
  <p:handoutMasterIdLst>
    <p:handoutMasterId r:id="rId9"/>
  </p:handoutMasterIdLst>
  <p:sldIdLst>
    <p:sldId id="1047" r:id="rId2"/>
    <p:sldId id="1060" r:id="rId3"/>
    <p:sldId id="1061" r:id="rId4"/>
    <p:sldId id="1062" r:id="rId5"/>
    <p:sldId id="1063" r:id="rId6"/>
    <p:sldId id="1064" r:id="rId7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99CC"/>
    <a:srgbClr val="1985A7"/>
    <a:srgbClr val="207EA0"/>
    <a:srgbClr val="217E9F"/>
    <a:srgbClr val="307290"/>
    <a:srgbClr val="2B7995"/>
    <a:srgbClr val="1886A8"/>
    <a:srgbClr val="256E9B"/>
    <a:srgbClr val="327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49" autoAdjust="0"/>
    <p:restoredTop sz="87729" autoAdjust="0"/>
  </p:normalViewPr>
  <p:slideViewPr>
    <p:cSldViewPr snapToGrid="0">
      <p:cViewPr varScale="1">
        <p:scale>
          <a:sx n="94" d="100"/>
          <a:sy n="94" d="100"/>
        </p:scale>
        <p:origin x="-1056" y="-112"/>
      </p:cViewPr>
      <p:guideLst>
        <p:guide orient="horz" pos="2160"/>
        <p:guide pos="2911"/>
      </p:guideLst>
    </p:cSldViewPr>
  </p:slideViewPr>
  <p:outlineViewPr>
    <p:cViewPr>
      <p:scale>
        <a:sx n="33" d="100"/>
        <a:sy n="33" d="100"/>
      </p:scale>
      <p:origin x="0" y="180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168"/>
    </p:cViewPr>
  </p:sorterViewPr>
  <p:notesViewPr>
    <p:cSldViewPr snapToGrid="0">
      <p:cViewPr varScale="1">
        <p:scale>
          <a:sx n="68" d="100"/>
          <a:sy n="68" d="100"/>
        </p:scale>
        <p:origin x="-1860" y="-108"/>
      </p:cViewPr>
      <p:guideLst>
        <p:guide orient="horz" pos="2927"/>
        <p:guide pos="2207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71685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805" tIns="45588" rIns="92805" bIns="45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859809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12713" indent="-11271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51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B7995"/>
            </a:solid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27887" t="37256" r="14787" b="20740"/>
          <a:stretch>
            <a:fillRect/>
          </a:stretch>
        </p:blipFill>
        <p:spPr bwMode="auto">
          <a:xfrm>
            <a:off x="5665788" y="5978525"/>
            <a:ext cx="3478212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>
            <a:normAutofit/>
          </a:bodyPr>
          <a:lstStyle>
            <a:lvl1pPr algn="r">
              <a:defRPr sz="44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 sz="2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2763" y="138113"/>
            <a:ext cx="820737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35010" y="137905"/>
            <a:ext cx="8229600" cy="708128"/>
          </a:xfrm>
        </p:spPr>
        <p:txBody>
          <a:bodyPr rtlCol="0">
            <a:noAutofit/>
          </a:bodyPr>
          <a:lstStyle>
            <a:lvl1pPr>
              <a:defRPr sz="2800" b="0">
                <a:latin typeface="Arial Black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982F267C-5E66-43D2-A496-0B7093C9F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7610EA11-4D19-4857-98AC-47FFEF320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27887" t="37256" r="14787" b="20740"/>
          <a:stretch>
            <a:fillRect/>
          </a:stretch>
        </p:blipFill>
        <p:spPr bwMode="auto">
          <a:xfrm>
            <a:off x="5665788" y="5978525"/>
            <a:ext cx="3478212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 sz="3600">
                <a:latin typeface="Arial Black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  <a:latin typeface="Arial Black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  <a:latin typeface="Arial Black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B551F02D-CE18-4D11-8E3A-E4EAB97DC5B7}" type="datetimeFigureOut">
              <a:rPr lang="en-US"/>
              <a:pPr>
                <a:defRPr/>
              </a:pPr>
              <a:t>3/26/15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EF003CED-AA12-4B8D-9250-ACBDE0693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E2B0F57A-72A6-4E5B-80BA-60C9760A21E9}" type="datetimeFigureOut">
              <a:rPr lang="en-US"/>
              <a:pPr>
                <a:defRPr/>
              </a:pPr>
              <a:t>3/26/15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3EC8359F-3828-4A88-AE95-BBFCC8EDB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27887" t="37256" r="14787" b="20740"/>
          <a:stretch>
            <a:fillRect/>
          </a:stretch>
        </p:blipFill>
        <p:spPr bwMode="auto">
          <a:xfrm>
            <a:off x="5665788" y="5978525"/>
            <a:ext cx="3478212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615084D0-7188-4494-B00E-AEBDDF48D031}" type="datetimeFigureOut">
              <a:rPr lang="en-US"/>
              <a:pPr>
                <a:defRPr/>
              </a:pPr>
              <a:t>3/26/15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F048C0DB-E4B1-4AEF-822E-38886F5B7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solidFill>
            <a:srgbClr val="2B7995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27887" t="37256" r="14787" b="20740"/>
          <a:stretch>
            <a:fillRect/>
          </a:stretch>
        </p:blipFill>
        <p:spPr bwMode="auto">
          <a:xfrm>
            <a:off x="5665788" y="5978525"/>
            <a:ext cx="3478212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solidFill>
            <a:srgbClr val="2B7995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rgbClr val="FFFFFF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pic>
        <p:nvPicPr>
          <p:cNvPr id="1035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 l="27887" t="37256" r="14787" b="20740"/>
          <a:stretch>
            <a:fillRect/>
          </a:stretch>
        </p:blipFill>
        <p:spPr bwMode="auto">
          <a:xfrm>
            <a:off x="5665788" y="5978525"/>
            <a:ext cx="3478212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hyperlink" Target="http://en.wikipedia.org/wiki/File:Marcelletti_SO2.jpg" TargetMode="External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n.wikipedia.org/wiki/File:Monitor_(medical)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24" y="418809"/>
            <a:ext cx="7899676" cy="302081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1985A7"/>
                </a:solidFill>
              </a:rPr>
              <a:t>Breakout Session </a:t>
            </a:r>
            <a:r>
              <a:rPr lang="en-US" sz="3600" dirty="0" smtClean="0">
                <a:solidFill>
                  <a:srgbClr val="1985A7"/>
                </a:solidFill>
              </a:rPr>
              <a:t>2.1</a:t>
            </a:r>
            <a:r>
              <a:rPr lang="en-US" sz="3600" dirty="0">
                <a:solidFill>
                  <a:srgbClr val="1985A7"/>
                </a:solidFill>
              </a:rPr>
              <a:t/>
            </a:r>
            <a:br>
              <a:rPr lang="en-US" sz="3600" dirty="0">
                <a:solidFill>
                  <a:srgbClr val="1985A7"/>
                </a:solidFill>
              </a:rPr>
            </a:br>
            <a:r>
              <a:rPr lang="en-US" sz="3600" dirty="0" smtClean="0">
                <a:solidFill>
                  <a:srgbClr val="1985A7"/>
                </a:solidFill>
              </a:rPr>
              <a:t>Global </a:t>
            </a:r>
            <a:r>
              <a:rPr lang="en-US" sz="3600" dirty="0">
                <a:solidFill>
                  <a:srgbClr val="1985A7"/>
                </a:solidFill>
              </a:rPr>
              <a:t>and Regional Observation Networks Sustainability and Capacity Building</a:t>
            </a:r>
            <a:endParaRPr lang="en-US" sz="3600" dirty="0">
              <a:solidFill>
                <a:srgbClr val="1985A7"/>
              </a:solidFill>
              <a:latin typeface="+mj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4215111"/>
            <a:ext cx="7772400" cy="596199"/>
          </a:xfrm>
        </p:spPr>
        <p:txBody>
          <a:bodyPr/>
          <a:lstStyle/>
          <a:p>
            <a:r>
              <a:rPr lang="en-US" sz="1600" b="1" i="1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4th GEOSS Science and Technology Stakeholder Workshop</a:t>
            </a:r>
          </a:p>
          <a:p>
            <a:r>
              <a:rPr lang="en-US" sz="1600" b="1" i="1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CONCEPTS, TECHNOLOGIES, SYSTEMS AND USERS OF THE NEXT GEOSS</a:t>
            </a:r>
          </a:p>
        </p:txBody>
      </p:sp>
    </p:spTree>
    <p:extLst>
      <p:ext uri="{BB962C8B-B14F-4D97-AF65-F5344CB8AC3E}">
        <p14:creationId xmlns:p14="http://schemas.microsoft.com/office/powerpoint/2010/main" val="123278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20564"/>
            <a:ext cx="8257806" cy="4827315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2000" dirty="0">
                <a:solidFill>
                  <a:srgbClr val="464646"/>
                </a:solidFill>
              </a:rPr>
              <a:t>How important are public-private partnerships for the next GEOSS and who should be involved?</a:t>
            </a:r>
          </a:p>
          <a:p>
            <a:pPr>
              <a:spcBef>
                <a:spcPts val="1000"/>
              </a:spcBef>
            </a:pPr>
            <a:r>
              <a:rPr lang="en-US" sz="2000" dirty="0">
                <a:solidFill>
                  <a:srgbClr val="464646"/>
                </a:solidFill>
              </a:rPr>
              <a:t>Are there new approach to a sustainable business model for the next GEOSS?</a:t>
            </a:r>
          </a:p>
          <a:p>
            <a:pPr>
              <a:spcBef>
                <a:spcPts val="1000"/>
              </a:spcBef>
            </a:pPr>
            <a:r>
              <a:rPr lang="en-US" sz="2000" dirty="0">
                <a:solidFill>
                  <a:srgbClr val="464646"/>
                </a:solidFill>
              </a:rPr>
              <a:t>How should a network of </a:t>
            </a:r>
            <a:r>
              <a:rPr lang="en-US" sz="2000" dirty="0" smtClean="0">
                <a:solidFill>
                  <a:srgbClr val="464646"/>
                </a:solidFill>
              </a:rPr>
              <a:t>networks </a:t>
            </a:r>
            <a:r>
              <a:rPr lang="en-US" sz="2000" dirty="0">
                <a:solidFill>
                  <a:srgbClr val="464646"/>
                </a:solidFill>
              </a:rPr>
              <a:t>be governed to ensure sustained observation and processing infrastructure for the next GEOSS?</a:t>
            </a:r>
          </a:p>
          <a:p>
            <a:pPr>
              <a:spcBef>
                <a:spcPts val="1000"/>
              </a:spcBef>
            </a:pPr>
            <a:r>
              <a:rPr lang="en-US" sz="2000" dirty="0">
                <a:solidFill>
                  <a:srgbClr val="464646"/>
                </a:solidFill>
              </a:rPr>
              <a:t>What can be done to align the next GEOSS better to the needs of the developing world and sustaining capacity in developing economies?</a:t>
            </a:r>
          </a:p>
          <a:p>
            <a:pPr>
              <a:spcBef>
                <a:spcPts val="1000"/>
              </a:spcBef>
            </a:pPr>
            <a:r>
              <a:rPr lang="en-US" sz="2000" dirty="0">
                <a:solidFill>
                  <a:srgbClr val="464646"/>
                </a:solidFill>
              </a:rPr>
              <a:t>What should the information system of the next GEOSS provide to users and how can we ensure that the system supports those users who are solution-oriented</a:t>
            </a:r>
            <a:r>
              <a:rPr lang="en-US" sz="2000" dirty="0" smtClean="0">
                <a:solidFill>
                  <a:srgbClr val="464646"/>
                </a:solidFill>
              </a:rPr>
              <a:t>?</a:t>
            </a:r>
            <a:endParaRPr lang="en-US" sz="2000" dirty="0" smtClean="0">
              <a:solidFill>
                <a:srgbClr val="46464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1985A7"/>
                </a:solidFill>
                <a:latin typeface="+mj-lt"/>
              </a:rPr>
              <a:t>Questions</a:t>
            </a:r>
            <a:r>
              <a:rPr lang="en-US" sz="2400" b="1" dirty="0">
                <a:solidFill>
                  <a:srgbClr val="1985A7"/>
                </a:solidFill>
                <a:latin typeface="+mj-lt"/>
              </a:rPr>
              <a:t>: </a:t>
            </a:r>
            <a:r>
              <a:rPr lang="en-US" sz="2400" b="1" dirty="0">
                <a:solidFill>
                  <a:srgbClr val="1985A7"/>
                </a:solidFill>
                <a:latin typeface="+mj-lt"/>
              </a:rPr>
              <a:t>Sustaining GEOSS in a Changing World</a:t>
            </a:r>
          </a:p>
        </p:txBody>
      </p:sp>
    </p:spTree>
    <p:extLst>
      <p:ext uri="{BB962C8B-B14F-4D97-AF65-F5344CB8AC3E}">
        <p14:creationId xmlns:p14="http://schemas.microsoft.com/office/powerpoint/2010/main" val="2210945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293688" y="657225"/>
            <a:ext cx="2057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en-GB" altLang="en-US"/>
          </a:p>
        </p:txBody>
      </p:sp>
      <p:graphicFrame>
        <p:nvGraphicFramePr>
          <p:cNvPr id="65650" name="Group 114"/>
          <p:cNvGraphicFramePr>
            <a:graphicFrameLocks noGrp="1"/>
          </p:cNvGraphicFramePr>
          <p:nvPr/>
        </p:nvGraphicFramePr>
        <p:xfrm>
          <a:off x="303213" y="666750"/>
          <a:ext cx="2047875" cy="396875"/>
        </p:xfrm>
        <a:graphic>
          <a:graphicData uri="http://schemas.openxmlformats.org/drawingml/2006/table">
            <a:tbl>
              <a:tblPr/>
              <a:tblGrid>
                <a:gridCol w="2047875"/>
              </a:tblGrid>
              <a:tr h="3968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93" marB="45793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5" name="Text Box 120"/>
          <p:cNvSpPr txBox="1">
            <a:spLocks noChangeArrowheads="1"/>
          </p:cNvSpPr>
          <p:nvPr/>
        </p:nvSpPr>
        <p:spPr bwMode="auto">
          <a:xfrm>
            <a:off x="820490" y="264787"/>
            <a:ext cx="76470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We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use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economic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indicators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all the time for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decision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making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!</a:t>
            </a:r>
            <a:endParaRPr lang="en-US" altLang="en-US" dirty="0">
              <a:solidFill>
                <a:srgbClr val="1985A7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" t="12827" r="3416" b="3737"/>
          <a:stretch/>
        </p:blipFill>
        <p:spPr bwMode="auto">
          <a:xfrm>
            <a:off x="901863" y="1292475"/>
            <a:ext cx="7461920" cy="4314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209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293688" y="657225"/>
            <a:ext cx="2057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en-GB" altLang="en-US"/>
          </a:p>
        </p:txBody>
      </p:sp>
      <p:graphicFrame>
        <p:nvGraphicFramePr>
          <p:cNvPr id="65650" name="Group 114"/>
          <p:cNvGraphicFramePr>
            <a:graphicFrameLocks noGrp="1"/>
          </p:cNvGraphicFramePr>
          <p:nvPr/>
        </p:nvGraphicFramePr>
        <p:xfrm>
          <a:off x="303213" y="666750"/>
          <a:ext cx="2047875" cy="396875"/>
        </p:xfrm>
        <a:graphic>
          <a:graphicData uri="http://schemas.openxmlformats.org/drawingml/2006/table">
            <a:tbl>
              <a:tblPr/>
              <a:tblGrid>
                <a:gridCol w="2047875"/>
              </a:tblGrid>
              <a:tr h="3968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93" marB="45793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5" name="Text Box 120"/>
          <p:cNvSpPr txBox="1">
            <a:spLocks noChangeArrowheads="1"/>
          </p:cNvSpPr>
          <p:nvPr/>
        </p:nvSpPr>
        <p:spPr bwMode="auto">
          <a:xfrm>
            <a:off x="523234" y="278296"/>
            <a:ext cx="816474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We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rely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on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health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indicators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to manage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our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personal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health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endParaRPr lang="en-US" altLang="en-US" dirty="0">
              <a:solidFill>
                <a:srgbClr val="1985A7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http://upload.wikimedia.org/wikipedia/commons/thumb/3/35/Monitor_%28medical%29.jpg/250px-Monitor_%28medical%2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86" y="1488564"/>
            <a:ext cx="2616361" cy="317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Image result for medical equip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http://upload.wikimedia.org/wikipedia/commons/thumb/3/3f/Marcelletti_SO2.jpg/300px-Marcelletti_SO2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487" y="1461545"/>
            <a:ext cx="4016402" cy="301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8" descr="Image result for fitbi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71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293688" y="657225"/>
            <a:ext cx="2057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en-GB" altLang="en-US"/>
          </a:p>
        </p:txBody>
      </p:sp>
      <p:graphicFrame>
        <p:nvGraphicFramePr>
          <p:cNvPr id="65650" name="Group 114"/>
          <p:cNvGraphicFramePr>
            <a:graphicFrameLocks noGrp="1"/>
          </p:cNvGraphicFramePr>
          <p:nvPr/>
        </p:nvGraphicFramePr>
        <p:xfrm>
          <a:off x="303213" y="666750"/>
          <a:ext cx="2047875" cy="396875"/>
        </p:xfrm>
        <a:graphic>
          <a:graphicData uri="http://schemas.openxmlformats.org/drawingml/2006/table">
            <a:tbl>
              <a:tblPr/>
              <a:tblGrid>
                <a:gridCol w="2047875"/>
              </a:tblGrid>
              <a:tr h="3968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93" marB="45793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5" name="Text Box 120"/>
          <p:cNvSpPr txBox="1">
            <a:spLocks noChangeArrowheads="1"/>
          </p:cNvSpPr>
          <p:nvPr/>
        </p:nvSpPr>
        <p:spPr bwMode="auto">
          <a:xfrm>
            <a:off x="301542" y="1916832"/>
            <a:ext cx="337362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l" eaLnBrk="1" hangingPunct="1"/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We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need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good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indicators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on the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status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of the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arth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and all of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its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residents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!</a:t>
            </a:r>
            <a:endParaRPr lang="en-US" altLang="en-US" dirty="0">
              <a:solidFill>
                <a:srgbClr val="1985A7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1" name="Content Placeholder 6" descr="planetcarto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353183" y="0"/>
            <a:ext cx="5790817" cy="5790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513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293688" y="657225"/>
            <a:ext cx="2057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en-GB" altLang="en-US"/>
          </a:p>
        </p:txBody>
      </p:sp>
      <p:graphicFrame>
        <p:nvGraphicFramePr>
          <p:cNvPr id="65650" name="Group 114"/>
          <p:cNvGraphicFramePr>
            <a:graphicFrameLocks noGrp="1"/>
          </p:cNvGraphicFramePr>
          <p:nvPr/>
        </p:nvGraphicFramePr>
        <p:xfrm>
          <a:off x="303213" y="666750"/>
          <a:ext cx="2047875" cy="396875"/>
        </p:xfrm>
        <a:graphic>
          <a:graphicData uri="http://schemas.openxmlformats.org/drawingml/2006/table">
            <a:tbl>
              <a:tblPr/>
              <a:tblGrid>
                <a:gridCol w="2047875"/>
              </a:tblGrid>
              <a:tr h="3968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93" marB="45793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5" name="Text Box 120"/>
          <p:cNvSpPr txBox="1">
            <a:spLocks noChangeArrowheads="1"/>
          </p:cNvSpPr>
          <p:nvPr/>
        </p:nvSpPr>
        <p:spPr bwMode="auto">
          <a:xfrm>
            <a:off x="107504" y="228628"/>
            <a:ext cx="9036496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Earth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Observations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give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us the perspectives and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detailed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data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we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need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for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policy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-relevant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sustainable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development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CH" altLang="en-US" dirty="0" err="1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indicators</a:t>
            </a:r>
            <a:r>
              <a:rPr lang="fr-CH" altLang="en-US" dirty="0">
                <a:solidFill>
                  <a:srgbClr val="1985A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endParaRPr lang="en-US" altLang="en-US" dirty="0">
              <a:solidFill>
                <a:srgbClr val="1985A7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 descr="earth_lights_lrg.jpg"/>
          <p:cNvPicPr>
            <a:picLocks noChangeAspect="1"/>
          </p:cNvPicPr>
          <p:nvPr/>
        </p:nvPicPr>
        <p:blipFill>
          <a:blip r:embed="rId2"/>
          <a:srcRect l="10448"/>
          <a:stretch>
            <a:fillRect/>
          </a:stretch>
        </p:blipFill>
        <p:spPr>
          <a:xfrm>
            <a:off x="691933" y="1486097"/>
            <a:ext cx="7862416" cy="438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689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22537</TotalTime>
  <Pages>20</Pages>
  <Words>190</Words>
  <Application>Microsoft Macintosh PowerPoint</Application>
  <PresentationFormat>On-screen Show (4:3)</PresentationFormat>
  <Paragraphs>13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Breakout Session 2.1 Global and Regional Observation Networks Sustainability and Capacity Building</vt:lpstr>
      <vt:lpstr>Questions: Sustaining GEOSS in a Changing World</vt:lpstr>
      <vt:lpstr>PowerPoint Presentation</vt:lpstr>
      <vt:lpstr>PowerPoint Presentation</vt:lpstr>
      <vt:lpstr>PowerPoint Presentation</vt:lpstr>
      <vt:lpstr>PowerPoint Presentation</vt:lpstr>
    </vt:vector>
  </TitlesOfParts>
  <Company>CIESIN/Columbia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SEDAC</dc:title>
  <dc:creator>Bob Chen</dc:creator>
  <cp:lastModifiedBy>Robert Chen</cp:lastModifiedBy>
  <cp:revision>1470</cp:revision>
  <cp:lastPrinted>2002-01-07T14:25:07Z</cp:lastPrinted>
  <dcterms:created xsi:type="dcterms:W3CDTF">2000-01-07T19:01:14Z</dcterms:created>
  <dcterms:modified xsi:type="dcterms:W3CDTF">2015-03-26T11:53:29Z</dcterms:modified>
</cp:coreProperties>
</file>